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sldIdLst>
    <p:sldId id="256" r:id="rId2"/>
    <p:sldId id="258" r:id="rId3"/>
    <p:sldId id="259" r:id="rId4"/>
    <p:sldId id="261" r:id="rId5"/>
    <p:sldId id="263" r:id="rId6"/>
    <p:sldId id="265" r:id="rId7"/>
    <p:sldId id="266" r:id="rId8"/>
    <p:sldId id="267" r:id="rId9"/>
    <p:sldId id="268" r:id="rId10"/>
    <p:sldId id="269" r:id="rId11"/>
    <p:sldId id="270" r:id="rId12"/>
    <p:sldId id="272" r:id="rId13"/>
    <p:sldId id="274" r:id="rId14"/>
    <p:sldId id="276" r:id="rId15"/>
    <p:sldId id="277"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219E64-F8E3-4843-80BF-FD3ED24DD373}" type="datetimeFigureOut">
              <a:rPr lang="ru-RU" smtClean="0"/>
              <a:t>24.02.2015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469154-C79D-4A51-903A-66C80EC1E462}" type="slidenum">
              <a:rPr lang="ru-RU" smtClean="0"/>
              <a:t>‹#›</a:t>
            </a:fld>
            <a:endParaRPr lang="ru-RU"/>
          </a:p>
        </p:txBody>
      </p:sp>
    </p:spTree>
    <p:extLst>
      <p:ext uri="{BB962C8B-B14F-4D97-AF65-F5344CB8AC3E}">
        <p14:creationId xmlns:p14="http://schemas.microsoft.com/office/powerpoint/2010/main" val="2457695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8469154-C79D-4A51-903A-66C80EC1E462}" type="slidenum">
              <a:rPr lang="ru-RU" smtClean="0"/>
              <a:t>11</a:t>
            </a:fld>
            <a:endParaRPr lang="ru-RU"/>
          </a:p>
        </p:txBody>
      </p:sp>
    </p:spTree>
    <p:extLst>
      <p:ext uri="{BB962C8B-B14F-4D97-AF65-F5344CB8AC3E}">
        <p14:creationId xmlns:p14="http://schemas.microsoft.com/office/powerpoint/2010/main" val="16262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AE499B-2EBA-4681-89E9-9F03A5BF372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A1239D3-FFB8-49E3-92D9-7AF02DAC1817}" type="datetimeFigureOut">
              <a:rPr lang="ru-RU" smtClean="0"/>
              <a:pPr/>
              <a:t>24.02.2015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6FAE499B-2EBA-4681-89E9-9F03A5BF372A}"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A1239D3-FFB8-49E3-92D9-7AF02DAC1817}" type="datetimeFigureOut">
              <a:rPr lang="ru-RU" smtClean="0"/>
              <a:pPr/>
              <a:t>24.02.2015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FAE499B-2EBA-4681-89E9-9F03A5BF372A}"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0"/>
            <a:ext cx="7851648" cy="1828800"/>
          </a:xfrm>
        </p:spPr>
        <p:txBody>
          <a:bodyPr>
            <a:normAutofit/>
          </a:bodyPr>
          <a:lstStyle/>
          <a:p>
            <a:r>
              <a:rPr lang="ru-RU" sz="4400" dirty="0" smtClean="0">
                <a:solidFill>
                  <a:schemeClr val="tx1"/>
                </a:solidFill>
              </a:rPr>
              <a:t>СОНЦЕ РОСІЙСЬКОЇ ПОЕЗІЇ</a:t>
            </a:r>
            <a:br>
              <a:rPr lang="ru-RU" sz="4400" dirty="0" smtClean="0">
                <a:solidFill>
                  <a:schemeClr val="tx1"/>
                </a:solidFill>
              </a:rPr>
            </a:br>
            <a:r>
              <a:rPr lang="ru-RU" sz="4400" dirty="0" smtClean="0">
                <a:solidFill>
                  <a:schemeClr val="tx1"/>
                </a:solidFill>
              </a:rPr>
              <a:t> </a:t>
            </a:r>
            <a:endParaRPr lang="ru-RU" sz="4400" dirty="0">
              <a:solidFill>
                <a:schemeClr val="tx1"/>
              </a:solidFill>
            </a:endParaRPr>
          </a:p>
        </p:txBody>
      </p:sp>
      <p:sp>
        <p:nvSpPr>
          <p:cNvPr id="3" name="Подзаголовок 2"/>
          <p:cNvSpPr>
            <a:spLocks noGrp="1"/>
          </p:cNvSpPr>
          <p:nvPr>
            <p:ph type="subTitle" idx="1"/>
          </p:nvPr>
        </p:nvSpPr>
        <p:spPr>
          <a:xfrm>
            <a:off x="2786050" y="1928802"/>
            <a:ext cx="5143536" cy="4643470"/>
          </a:xfrm>
        </p:spPr>
        <p:txBody>
          <a:bodyPr>
            <a:normAutofit fontScale="70000" lnSpcReduction="20000"/>
          </a:bodyPr>
          <a:lstStyle/>
          <a:p>
            <a:r>
              <a:rPr lang="uk-UA" sz="4800" dirty="0" smtClean="0"/>
              <a:t>      ОЛЕКСАНД   СЕРГІЙОВИЧ </a:t>
            </a:r>
          </a:p>
          <a:p>
            <a:r>
              <a:rPr lang="uk-UA" sz="4800" dirty="0" smtClean="0"/>
              <a:t>      ПУШКІН</a:t>
            </a:r>
          </a:p>
          <a:p>
            <a:r>
              <a:rPr lang="uk-UA" sz="4800" dirty="0" smtClean="0"/>
              <a:t>1799-1837</a:t>
            </a:r>
          </a:p>
          <a:p>
            <a:r>
              <a:rPr lang="uk-UA" sz="4800" dirty="0" smtClean="0"/>
              <a:t>ВІДОМИЙ РОСІЙСЬКИЙ ПОЕТ, ПИСЬМЕННИК, ДРАМАТУРГ, КУБЗАР.</a:t>
            </a:r>
          </a:p>
          <a:p>
            <a:endParaRPr lang="uk-UA" sz="4800" dirty="0" smtClean="0"/>
          </a:p>
          <a:p>
            <a:r>
              <a:rPr lang="uk-UA" sz="5400" dirty="0" smtClean="0"/>
              <a:t>     </a:t>
            </a:r>
            <a:endParaRPr lang="ru-RU" sz="5400" dirty="0"/>
          </a:p>
        </p:txBody>
      </p:sp>
      <p:pic>
        <p:nvPicPr>
          <p:cNvPr id="5" name="Рисунок 4" descr="images.jpg"/>
          <p:cNvPicPr>
            <a:picLocks noChangeAspect="1"/>
          </p:cNvPicPr>
          <p:nvPr/>
        </p:nvPicPr>
        <p:blipFill>
          <a:blip r:embed="rId2" cstate="print"/>
          <a:stretch>
            <a:fillRect/>
          </a:stretch>
        </p:blipFill>
        <p:spPr>
          <a:xfrm>
            <a:off x="428596" y="1928802"/>
            <a:ext cx="3000396" cy="35719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1143000"/>
          </a:xfrm>
        </p:spPr>
        <p:txBody>
          <a:bodyPr/>
          <a:lstStyle/>
          <a:p>
            <a:r>
              <a:rPr lang="uk-UA" dirty="0" smtClean="0"/>
              <a:t>         РЕЖИМ ДНЯ  ЛІЦЕЮ</a:t>
            </a:r>
            <a:endParaRPr lang="ru-RU" dirty="0"/>
          </a:p>
        </p:txBody>
      </p:sp>
      <p:sp>
        <p:nvSpPr>
          <p:cNvPr id="3" name="Содержимое 2"/>
          <p:cNvSpPr>
            <a:spLocks noGrp="1"/>
          </p:cNvSpPr>
          <p:nvPr>
            <p:ph sz="half" idx="1"/>
          </p:nvPr>
        </p:nvSpPr>
        <p:spPr/>
        <p:txBody>
          <a:bodyPr>
            <a:normAutofit fontScale="92500" lnSpcReduction="10000"/>
          </a:bodyPr>
          <a:lstStyle/>
          <a:p>
            <a:r>
              <a:rPr lang="uk-UA" sz="2400" dirty="0" smtClean="0"/>
              <a:t>6:00 – ПІДЙОМ, СНІДАНОК,</a:t>
            </a:r>
          </a:p>
          <a:p>
            <a:r>
              <a:rPr lang="uk-UA" sz="2400" dirty="0" smtClean="0"/>
              <a:t>7:00 – 9:00 – ЛЕКЦІЇ,</a:t>
            </a:r>
          </a:p>
          <a:p>
            <a:r>
              <a:rPr lang="uk-UA" sz="2400" dirty="0" smtClean="0"/>
              <a:t>9:00 – ЧАЙ,</a:t>
            </a:r>
          </a:p>
          <a:p>
            <a:r>
              <a:rPr lang="uk-UA" sz="2400" dirty="0" smtClean="0"/>
              <a:t>10:00 – ПРОГУЛЯНКА,</a:t>
            </a:r>
          </a:p>
          <a:p>
            <a:r>
              <a:rPr lang="uk-UA" sz="2400" dirty="0" smtClean="0"/>
              <a:t>10:00 – 12:00 – ЛЕКЦІЇ,</a:t>
            </a:r>
          </a:p>
          <a:p>
            <a:r>
              <a:rPr lang="uk-UA" sz="2400" dirty="0" smtClean="0"/>
              <a:t>12:00 – 13:00-ПРОГУЛЯНКА,</a:t>
            </a:r>
          </a:p>
          <a:p>
            <a:r>
              <a:rPr lang="uk-UA" sz="2400" dirty="0" smtClean="0"/>
              <a:t>13:00 – ОБІД,</a:t>
            </a:r>
          </a:p>
          <a:p>
            <a:r>
              <a:rPr lang="uk-UA" sz="2400" dirty="0" smtClean="0"/>
              <a:t>14:00 – 15:00 – ЧИСТОПИСАННЯ АБО МАЛЮВАННЯ,</a:t>
            </a:r>
            <a:endParaRPr lang="ru-RU" sz="2400" dirty="0"/>
          </a:p>
        </p:txBody>
      </p:sp>
      <p:sp>
        <p:nvSpPr>
          <p:cNvPr id="4" name="Содержимое 3"/>
          <p:cNvSpPr>
            <a:spLocks noGrp="1"/>
          </p:cNvSpPr>
          <p:nvPr>
            <p:ph sz="half" idx="2"/>
          </p:nvPr>
        </p:nvSpPr>
        <p:spPr/>
        <p:txBody>
          <a:bodyPr>
            <a:normAutofit fontScale="92500" lnSpcReduction="10000"/>
          </a:bodyPr>
          <a:lstStyle/>
          <a:p>
            <a:r>
              <a:rPr lang="uk-UA" dirty="0" smtClean="0"/>
              <a:t>15:00 – 17:00 – ЛЕКЦІЇ,</a:t>
            </a:r>
          </a:p>
          <a:p>
            <a:r>
              <a:rPr lang="uk-UA" dirty="0" smtClean="0"/>
              <a:t>17:00 – 18:00 – ПРОГУЛЯНКА, ЧАЙ,</a:t>
            </a:r>
          </a:p>
          <a:p>
            <a:r>
              <a:rPr lang="uk-UA" dirty="0" smtClean="0"/>
              <a:t>19:00 – ПОВТОРЕННЯ УРОКІВ,</a:t>
            </a:r>
          </a:p>
          <a:p>
            <a:r>
              <a:rPr lang="uk-UA" dirty="0" smtClean="0"/>
              <a:t>20:30 – ВЕЧЕРЯ,</a:t>
            </a:r>
          </a:p>
          <a:p>
            <a:r>
              <a:rPr lang="uk-UA" dirty="0" smtClean="0"/>
              <a:t>21:00 – 22:00 – ВЕЧІРНЯ МОЛИТВА, СОН,</a:t>
            </a:r>
          </a:p>
          <a:p>
            <a:pPr>
              <a:buNone/>
            </a:pPr>
            <a:r>
              <a:rPr lang="uk-UA" dirty="0" smtClean="0"/>
              <a:t>ПО СЕРЕДАМ ТА П</a:t>
            </a:r>
            <a:r>
              <a:rPr lang="en-US" dirty="0" smtClean="0"/>
              <a:t>’</a:t>
            </a:r>
            <a:r>
              <a:rPr lang="uk-UA" dirty="0" smtClean="0"/>
              <a:t>ЯТНИЦЯМ – ТАНЦІ АБО ФЕХТУВАННЯ, ПО СУБОТАМ – БАНЯ.</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51520" y="1142984"/>
            <a:ext cx="4392488" cy="5211941"/>
          </a:xfrm>
        </p:spPr>
        <p:txBody>
          <a:bodyPr>
            <a:normAutofit/>
          </a:bodyPr>
          <a:lstStyle/>
          <a:p>
            <a:pPr>
              <a:buNone/>
            </a:pPr>
            <a:r>
              <a:rPr lang="uk-UA" sz="2400" dirty="0" smtClean="0"/>
              <a:t>   БЛАГОСЛОВИ, ПОЕТ!</a:t>
            </a:r>
          </a:p>
          <a:p>
            <a:pPr>
              <a:buNone/>
            </a:pPr>
            <a:r>
              <a:rPr lang="uk-UA" sz="2400" dirty="0" smtClean="0"/>
              <a:t>   В ТИШИ   </a:t>
            </a:r>
            <a:r>
              <a:rPr lang="uk-UA" sz="2400" dirty="0" smtClean="0"/>
              <a:t>ПАРНАССКОЙ СЕНИ, Я </a:t>
            </a:r>
            <a:r>
              <a:rPr lang="uk-UA" sz="2400" dirty="0" smtClean="0"/>
              <a:t>С ТРЕПЕТОМ СКЛОНИЛ ПЕРЕД МУЗАМИ КОЛЕНИ: ОПАСНОЮ ТРОПОЙ С НАДЕЖДОЙ ПОЛЕТЕЛ, </a:t>
            </a:r>
            <a:endParaRPr lang="uk-UA" sz="2400" dirty="0" smtClean="0"/>
          </a:p>
          <a:p>
            <a:pPr>
              <a:buNone/>
            </a:pPr>
            <a:r>
              <a:rPr lang="uk-UA" sz="2400" dirty="0"/>
              <a:t> </a:t>
            </a:r>
            <a:r>
              <a:rPr lang="uk-UA" sz="2400" dirty="0" smtClean="0"/>
              <a:t>   </a:t>
            </a:r>
            <a:r>
              <a:rPr lang="uk-UA" sz="2400" dirty="0" smtClean="0"/>
              <a:t>МОЙ </a:t>
            </a:r>
            <a:r>
              <a:rPr lang="uk-UA" sz="2400" dirty="0" smtClean="0"/>
              <a:t>ЖРЕБИЙ ВЫНУЛ ФЕБ, </a:t>
            </a:r>
            <a:endParaRPr lang="uk-UA" sz="2400" dirty="0" smtClean="0"/>
          </a:p>
          <a:p>
            <a:pPr>
              <a:buNone/>
            </a:pPr>
            <a:r>
              <a:rPr lang="uk-UA" sz="2400" dirty="0"/>
              <a:t> </a:t>
            </a:r>
            <a:r>
              <a:rPr lang="uk-UA" sz="2400" dirty="0" smtClean="0"/>
              <a:t>   </a:t>
            </a:r>
            <a:r>
              <a:rPr lang="uk-UA" sz="2400" dirty="0" smtClean="0"/>
              <a:t>И </a:t>
            </a:r>
            <a:r>
              <a:rPr lang="uk-UA" sz="2400" dirty="0" smtClean="0"/>
              <a:t>ЛИРА МОЙ УДЕЛ…</a:t>
            </a:r>
            <a:endParaRPr lang="ru-RU" sz="2400" dirty="0"/>
          </a:p>
        </p:txBody>
      </p:sp>
      <p:sp>
        <p:nvSpPr>
          <p:cNvPr id="4" name="Содержимое 3"/>
          <p:cNvSpPr>
            <a:spLocks noGrp="1"/>
          </p:cNvSpPr>
          <p:nvPr>
            <p:ph sz="half" idx="2"/>
          </p:nvPr>
        </p:nvSpPr>
        <p:spPr>
          <a:xfrm>
            <a:off x="4648200" y="1142984"/>
            <a:ext cx="4038600" cy="5211941"/>
          </a:xfrm>
        </p:spPr>
        <p:txBody>
          <a:bodyPr>
            <a:normAutofit/>
          </a:bodyPr>
          <a:lstStyle/>
          <a:p>
            <a:pPr>
              <a:buNone/>
            </a:pPr>
            <a:endParaRPr lang="uk-UA" dirty="0" smtClean="0"/>
          </a:p>
          <a:p>
            <a:pPr>
              <a:buNone/>
            </a:pPr>
            <a:endParaRPr lang="uk-UA" dirty="0" smtClean="0"/>
          </a:p>
          <a:p>
            <a:pPr>
              <a:buNone/>
            </a:pPr>
            <a:endParaRPr lang="uk-UA" dirty="0" smtClean="0"/>
          </a:p>
          <a:p>
            <a:pPr>
              <a:buNone/>
            </a:pPr>
            <a:endParaRPr lang="uk-UA" dirty="0" smtClean="0"/>
          </a:p>
          <a:p>
            <a:pPr>
              <a:buNone/>
            </a:pPr>
            <a:endParaRPr lang="ru-RU" dirty="0" smtClean="0"/>
          </a:p>
          <a:p>
            <a:pPr>
              <a:buNone/>
            </a:pPr>
            <a:r>
              <a:rPr lang="uk-UA" sz="2400" dirty="0" smtClean="0"/>
              <a:t>ВСІ ЛІЦЕЇСТИ ПИСАЛИ ВІРШІ, АЛЕ НАЙТАЛАНОВИТІШИМ ВИЯВИВСЯ ПУШКІН. ПЕРШИЙ ВІРШ “ К ДРУГОМУ СТИХОТВОРЦУ” БУВ ОПУБЛІКОВАНИЙ У 1814Р.</a:t>
            </a:r>
            <a:endParaRPr lang="ru-RU" sz="2400" dirty="0" smtClean="0"/>
          </a:p>
          <a:p>
            <a:pPr>
              <a:buNone/>
            </a:pPr>
            <a:endParaRPr lang="ru-RU" sz="2400"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smtClean="0"/>
          </a:p>
          <a:p>
            <a:pPr>
              <a:buNone/>
            </a:pPr>
            <a:endParaRPr lang="ru-RU" dirty="0"/>
          </a:p>
        </p:txBody>
      </p:sp>
      <p:pic>
        <p:nvPicPr>
          <p:cNvPr id="6" name="Рисунок 5" descr="images (14).jpg"/>
          <p:cNvPicPr>
            <a:picLocks noChangeAspect="1"/>
          </p:cNvPicPr>
          <p:nvPr/>
        </p:nvPicPr>
        <p:blipFill>
          <a:blip r:embed="rId3" cstate="print"/>
          <a:stretch>
            <a:fillRect/>
          </a:stretch>
        </p:blipFill>
        <p:spPr>
          <a:xfrm>
            <a:off x="5214942" y="928670"/>
            <a:ext cx="2857520" cy="245745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28596" y="3857628"/>
            <a:ext cx="4038600" cy="2366171"/>
          </a:xfrm>
        </p:spPr>
        <p:txBody>
          <a:bodyPr>
            <a:normAutofit lnSpcReduction="10000"/>
          </a:bodyPr>
          <a:lstStyle/>
          <a:p>
            <a:pPr algn="just">
              <a:buNone/>
            </a:pPr>
            <a:r>
              <a:rPr lang="uk-UA" dirty="0" smtClean="0"/>
              <a:t>  </a:t>
            </a:r>
            <a:r>
              <a:rPr lang="uk-UA" sz="1800" dirty="0" smtClean="0"/>
              <a:t>ЩЕ В ЛІЦЕЇ ПОЕТ ПОЧАВ ПРАЦЮВАТИ НАД ПОЕМОЮ “ РУСЛАН І ЛЮДМИЛА”, ЯКУ ЗАКІНЧИВ ВЖЕ В ПЕТЕРБУРЗІ. В НІЙ ДІЮТЬ КАЗКОВІ ПЕРСОНАЖІ,ЗМАЛЬОВУЮЮТЬСЯ НЕЙМОВІРНІ ПРИГОДИ, ЧАРІВНІ ПЕРЕТВОРЕННЯ. ЦЕЙ ТВІР МАВ ВЕЛИКИЙ УСПІХ…</a:t>
            </a:r>
            <a:endParaRPr lang="ru-RU" dirty="0"/>
          </a:p>
        </p:txBody>
      </p:sp>
      <p:sp>
        <p:nvSpPr>
          <p:cNvPr id="4" name="Содержимое 3"/>
          <p:cNvSpPr>
            <a:spLocks noGrp="1"/>
          </p:cNvSpPr>
          <p:nvPr>
            <p:ph sz="half" idx="2"/>
          </p:nvPr>
        </p:nvSpPr>
        <p:spPr>
          <a:xfrm>
            <a:off x="4643438" y="1285860"/>
            <a:ext cx="4038600" cy="2223295"/>
          </a:xfrm>
        </p:spPr>
        <p:txBody>
          <a:bodyPr>
            <a:normAutofit lnSpcReduction="10000"/>
          </a:bodyPr>
          <a:lstStyle/>
          <a:p>
            <a:pPr algn="just">
              <a:buNone/>
            </a:pPr>
            <a:r>
              <a:rPr lang="uk-UA" sz="1800" dirty="0" smtClean="0"/>
              <a:t>     ПІСЛЯ ЗАКІНЧЕННЯ ЛІЦЕЮ В ЧЕРВНІ</a:t>
            </a:r>
          </a:p>
          <a:p>
            <a:pPr algn="just">
              <a:buNone/>
            </a:pPr>
            <a:r>
              <a:rPr lang="uk-UA" sz="1800" dirty="0" smtClean="0"/>
              <a:t>     1817 Р. В ЧИНІ КОЛЕЗЬКОГО СЕКРЕТАРЯ ПУШКІН БУВ ПРИЗНАЧЕНИЙ НА СЛУЖБУ В </a:t>
            </a:r>
            <a:r>
              <a:rPr lang="uk-UA" sz="1800" dirty="0" smtClean="0"/>
              <a:t>КОЛЕГІЮ ЗАКОРДОННИХ </a:t>
            </a:r>
            <a:r>
              <a:rPr lang="uk-UA" sz="1800" dirty="0" smtClean="0"/>
              <a:t>СРПАВ</a:t>
            </a:r>
            <a:r>
              <a:rPr lang="uk-UA" sz="1800" dirty="0" smtClean="0"/>
              <a:t>, ДЕ </a:t>
            </a:r>
            <a:r>
              <a:rPr lang="uk-UA" sz="1800" dirty="0" smtClean="0"/>
              <a:t>НЕ ПРАЦЮВАВ І ДНЯ, ЦІЛКОМ ВІДДАВАВШИСЬ ТВОРЧОСТІ.</a:t>
            </a:r>
            <a:endParaRPr lang="ru-RU" sz="1800" dirty="0"/>
          </a:p>
        </p:txBody>
      </p:sp>
      <p:pic>
        <p:nvPicPr>
          <p:cNvPr id="5" name="Содержимое 4" descr="images (21).jpg"/>
          <p:cNvPicPr>
            <a:picLocks noChangeAspect="1"/>
          </p:cNvPicPr>
          <p:nvPr/>
        </p:nvPicPr>
        <p:blipFill>
          <a:blip r:embed="rId2" cstate="print"/>
          <a:stretch>
            <a:fillRect/>
          </a:stretch>
        </p:blipFill>
        <p:spPr>
          <a:xfrm>
            <a:off x="714348" y="1000108"/>
            <a:ext cx="3195640" cy="228601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Содержимое 5" descr="скачанные файлы (8).jpg"/>
          <p:cNvPicPr>
            <a:picLocks noChangeAspect="1"/>
          </p:cNvPicPr>
          <p:nvPr/>
        </p:nvPicPr>
        <p:blipFill>
          <a:blip r:embed="rId3" cstate="print"/>
          <a:stretch>
            <a:fillRect/>
          </a:stretch>
        </p:blipFill>
        <p:spPr>
          <a:xfrm>
            <a:off x="6286512" y="3929066"/>
            <a:ext cx="2038352" cy="260985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611560" y="908720"/>
            <a:ext cx="4610104" cy="2711611"/>
          </a:xfrm>
        </p:spPr>
        <p:txBody>
          <a:bodyPr>
            <a:normAutofit fontScale="92500" lnSpcReduction="20000"/>
          </a:bodyPr>
          <a:lstStyle/>
          <a:p>
            <a:pPr algn="just">
              <a:buNone/>
            </a:pPr>
            <a:r>
              <a:rPr lang="uk-UA" dirty="0" smtClean="0"/>
              <a:t>   ЗА ВОЛЕЛЮБНІ ТВОРИ, ПУШКІНА ЗАСЛАЛИ НА ПІВДЕНЬ. ВІН ПОБУВАВ НА УКРАЇНІ, В КИЄВІ, ОДЕСІ, КАТЕРИНОСЛАВІ, КАМ</a:t>
            </a:r>
            <a:r>
              <a:rPr lang="en-US" dirty="0" smtClean="0"/>
              <a:t>’</a:t>
            </a:r>
            <a:r>
              <a:rPr lang="uk-UA" dirty="0" smtClean="0"/>
              <a:t>ЯНЦІ.</a:t>
            </a:r>
          </a:p>
          <a:p>
            <a:pPr algn="just">
              <a:buNone/>
            </a:pPr>
            <a:r>
              <a:rPr lang="uk-UA" dirty="0" smtClean="0"/>
              <a:t>    А ПОТІМ ЙОГО ЗАСЛАЛИ У </a:t>
            </a:r>
            <a:r>
              <a:rPr lang="uk-UA" dirty="0" smtClean="0"/>
              <a:t>РОДОВИЙ МАЄТОК </a:t>
            </a:r>
            <a:r>
              <a:rPr lang="uk-UA" dirty="0" smtClean="0"/>
              <a:t>МИХАЙЛІВСЬКЕ.</a:t>
            </a:r>
            <a:endParaRPr lang="ru-RU" dirty="0"/>
          </a:p>
        </p:txBody>
      </p:sp>
      <p:pic>
        <p:nvPicPr>
          <p:cNvPr id="5" name="Содержимое 5" descr="скачанные файлы (10).jpg"/>
          <p:cNvPicPr>
            <a:picLocks noGrp="1" noChangeAspect="1"/>
          </p:cNvPicPr>
          <p:nvPr>
            <p:ph sz="half" idx="2"/>
          </p:nvPr>
        </p:nvPicPr>
        <p:blipFill>
          <a:blip r:embed="rId2" cstate="print"/>
          <a:stretch>
            <a:fillRect/>
          </a:stretch>
        </p:blipFill>
        <p:spPr>
          <a:xfrm>
            <a:off x="5429256" y="1214422"/>
            <a:ext cx="3429024" cy="22669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Содержимое 4" descr="скачанные файлы (9).jpg"/>
          <p:cNvPicPr>
            <a:picLocks noChangeAspect="1"/>
          </p:cNvPicPr>
          <p:nvPr/>
        </p:nvPicPr>
        <p:blipFill>
          <a:blip r:embed="rId3" cstate="print"/>
          <a:stretch>
            <a:fillRect/>
          </a:stretch>
        </p:blipFill>
        <p:spPr>
          <a:xfrm>
            <a:off x="1643042" y="3786190"/>
            <a:ext cx="5786478"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1500166" y="857232"/>
            <a:ext cx="5857916" cy="2294733"/>
          </a:xfrm>
        </p:spPr>
        <p:txBody>
          <a:bodyPr>
            <a:normAutofit/>
          </a:bodyPr>
          <a:lstStyle/>
          <a:p>
            <a:pPr>
              <a:buNone/>
            </a:pPr>
            <a:r>
              <a:rPr lang="uk-UA" dirty="0" smtClean="0"/>
              <a:t>    ПОВЕРНУВШИСЬ У ПЕТЕРБУРГ, ПОЕТ ЗАКОХАВСЯ У НАТАЛІЮ </a:t>
            </a:r>
            <a:r>
              <a:rPr lang="uk-UA" dirty="0" err="1" smtClean="0"/>
              <a:t>ГОНЧАРОВУ</a:t>
            </a:r>
            <a:r>
              <a:rPr lang="uk-UA" dirty="0" smtClean="0"/>
              <a:t> І У 1831 Р. ОДРУЖИВСЯ З НЕЮ.</a:t>
            </a:r>
          </a:p>
          <a:p>
            <a:pPr>
              <a:buNone/>
            </a:pPr>
            <a:r>
              <a:rPr lang="uk-UA" dirty="0" smtClean="0"/>
              <a:t>    МАВ 4-Х ДІТЕЙ.</a:t>
            </a:r>
            <a:endParaRPr lang="ru-RU" dirty="0"/>
          </a:p>
        </p:txBody>
      </p:sp>
      <p:pic>
        <p:nvPicPr>
          <p:cNvPr id="5" name="Содержимое 7" descr="images (23).jpg"/>
          <p:cNvPicPr>
            <a:picLocks noGrp="1" noChangeAspect="1"/>
          </p:cNvPicPr>
          <p:nvPr>
            <p:ph sz="half" idx="1"/>
          </p:nvPr>
        </p:nvPicPr>
        <p:blipFill>
          <a:blip r:embed="rId2" cstate="print"/>
          <a:stretch>
            <a:fillRect/>
          </a:stretch>
        </p:blipFill>
        <p:spPr>
          <a:xfrm>
            <a:off x="1071538" y="3357562"/>
            <a:ext cx="3143272" cy="3175803"/>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pic>
        <p:nvPicPr>
          <p:cNvPr id="6" name="Содержимое 5" descr="goncharova2.jpg"/>
          <p:cNvPicPr>
            <a:picLocks noGrp="1" noChangeAspect="1"/>
          </p:cNvPicPr>
          <p:nvPr>
            <p:ph sz="half" idx="2"/>
          </p:nvPr>
        </p:nvPicPr>
        <p:blipFill>
          <a:blip r:embed="rId3" cstate="print"/>
          <a:stretch>
            <a:fillRect/>
          </a:stretch>
        </p:blipFill>
        <p:spPr>
          <a:xfrm>
            <a:off x="4714876" y="3429000"/>
            <a:ext cx="2905132" cy="3000396"/>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1857356" y="4786322"/>
            <a:ext cx="5715040" cy="1785950"/>
          </a:xfrm>
        </p:spPr>
        <p:txBody>
          <a:bodyPr>
            <a:normAutofit fontScale="92500"/>
          </a:bodyPr>
          <a:lstStyle/>
          <a:p>
            <a:pPr>
              <a:buNone/>
            </a:pPr>
            <a:r>
              <a:rPr lang="uk-UA" dirty="0" smtClean="0"/>
              <a:t>  ЗАХИЩАЮЧИ ЧЕСТЬ ДРУЖИНИ, ПУШКІНА БУЛО СМЕРТЕЛЬНО ПОРАНЕНО НА ДУЕЛІ З ЖОРЖЕМ ДАНТЕСОМ. ПОМЕР ПОЕТ 29 СІЧНЯ 1837 РОКУ…</a:t>
            </a:r>
            <a:endParaRPr lang="ru-RU" dirty="0"/>
          </a:p>
        </p:txBody>
      </p:sp>
      <p:pic>
        <p:nvPicPr>
          <p:cNvPr id="5" name="Содержимое 4" descr="images (24).jpg"/>
          <p:cNvPicPr>
            <a:picLocks noGrp="1" noChangeAspect="1"/>
          </p:cNvPicPr>
          <p:nvPr>
            <p:ph sz="half" idx="2"/>
          </p:nvPr>
        </p:nvPicPr>
        <p:blipFill>
          <a:blip r:embed="rId2" cstate="print"/>
          <a:stretch>
            <a:fillRect/>
          </a:stretch>
        </p:blipFill>
        <p:spPr>
          <a:xfrm>
            <a:off x="1857356" y="928670"/>
            <a:ext cx="5715040" cy="3643338"/>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928662" y="571480"/>
            <a:ext cx="4038600" cy="2857520"/>
          </a:xfrm>
        </p:spPr>
        <p:txBody>
          <a:bodyPr>
            <a:normAutofit fontScale="85000" lnSpcReduction="20000"/>
          </a:bodyPr>
          <a:lstStyle/>
          <a:p>
            <a:r>
              <a:rPr lang="uk-UA" sz="2800" dirty="0" smtClean="0"/>
              <a:t>ОЛЕКСАНДР  НАРОДИВСЯ У МОСКВІ 6 ЧЕРВНЯ 1799 РОКУ В РОДИНІ МАЙОРА У ВІДСТАВЦІ СЕРГІЯ ЛЬВОВИЧА ПУШКІНА, ЯКИЙ ПОХОДИВ З СТАРОВИННОГО, АЛЕ ЗБІДНІЛОГО ДВОРЯНСЬКОГО РОДУ.</a:t>
            </a:r>
            <a:endParaRPr lang="ru-RU" sz="2800" dirty="0" smtClean="0"/>
          </a:p>
          <a:p>
            <a:endParaRPr lang="ru-RU" dirty="0"/>
          </a:p>
        </p:txBody>
      </p:sp>
      <p:sp>
        <p:nvSpPr>
          <p:cNvPr id="4" name="Содержимое 3"/>
          <p:cNvSpPr>
            <a:spLocks noGrp="1"/>
          </p:cNvSpPr>
          <p:nvPr>
            <p:ph sz="half" idx="2"/>
          </p:nvPr>
        </p:nvSpPr>
        <p:spPr>
          <a:xfrm>
            <a:off x="4214810" y="3857628"/>
            <a:ext cx="4038600" cy="2568734"/>
          </a:xfrm>
        </p:spPr>
        <p:txBody>
          <a:bodyPr>
            <a:normAutofit fontScale="85000" lnSpcReduction="20000"/>
          </a:bodyPr>
          <a:lstStyle/>
          <a:p>
            <a:r>
              <a:rPr lang="uk-UA" dirty="0" smtClean="0"/>
              <a:t>МАТИ – НАДІЯ ОСИПІВНА ГАННІБАЛ – БУЛА ВНУЧКОЮ АРАПА ПЕТРА І – СИНА ЕФІОПСЬКОГО КНЯЗЯ – АБРАМА ПЕТРОВИЧА ГАННІБАЛ.</a:t>
            </a:r>
            <a:endParaRPr lang="ru-RU" dirty="0"/>
          </a:p>
        </p:txBody>
      </p:sp>
      <p:pic>
        <p:nvPicPr>
          <p:cNvPr id="5" name="Рисунок 4" descr="images (7).jpg"/>
          <p:cNvPicPr>
            <a:picLocks noChangeAspect="1"/>
          </p:cNvPicPr>
          <p:nvPr/>
        </p:nvPicPr>
        <p:blipFill>
          <a:blip r:embed="rId2" cstate="print"/>
          <a:stretch>
            <a:fillRect/>
          </a:stretch>
        </p:blipFill>
        <p:spPr>
          <a:xfrm rot="405675">
            <a:off x="6143636" y="785794"/>
            <a:ext cx="2286016" cy="2581275"/>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6" name="Содержимое 4" descr="images (8).jpg"/>
          <p:cNvPicPr>
            <a:picLocks noChangeAspect="1"/>
          </p:cNvPicPr>
          <p:nvPr/>
        </p:nvPicPr>
        <p:blipFill>
          <a:blip r:embed="rId3" cstate="print"/>
          <a:stretch>
            <a:fillRect/>
          </a:stretch>
        </p:blipFill>
        <p:spPr>
          <a:xfrm rot="21003539">
            <a:off x="928662" y="3786190"/>
            <a:ext cx="2286016" cy="2571768"/>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2143140"/>
          </a:xfrm>
        </p:spPr>
        <p:txBody>
          <a:bodyPr>
            <a:normAutofit/>
          </a:bodyPr>
          <a:lstStyle/>
          <a:p>
            <a:r>
              <a:rPr lang="uk-UA" dirty="0" smtClean="0"/>
              <a:t>    В СІМ</a:t>
            </a:r>
            <a:r>
              <a:rPr lang="en-US" dirty="0" smtClean="0"/>
              <a:t>’</a:t>
            </a:r>
            <a:r>
              <a:rPr lang="uk-UA" dirty="0" smtClean="0"/>
              <a:t>Ї БУЛО ТРОЄ ДІТЕЙ</a:t>
            </a:r>
            <a:br>
              <a:rPr lang="uk-UA" dirty="0" smtClean="0"/>
            </a:br>
            <a:r>
              <a:rPr lang="uk-UA" dirty="0" smtClean="0"/>
              <a:t/>
            </a:r>
            <a:br>
              <a:rPr lang="uk-UA" dirty="0" smtClean="0"/>
            </a:br>
            <a:r>
              <a:rPr lang="uk-UA" sz="3200" dirty="0" smtClean="0"/>
              <a:t>ОЛЕКСАНДР               ОЛЬГА                         ЛЕВ</a:t>
            </a:r>
            <a:endParaRPr lang="ru-RU" dirty="0"/>
          </a:p>
        </p:txBody>
      </p:sp>
      <p:pic>
        <p:nvPicPr>
          <p:cNvPr id="6" name="Содержимое 5" descr="скачанные файлы.jpg"/>
          <p:cNvPicPr>
            <a:picLocks noGrp="1" noChangeAspect="1"/>
          </p:cNvPicPr>
          <p:nvPr>
            <p:ph idx="1"/>
          </p:nvPr>
        </p:nvPicPr>
        <p:blipFill>
          <a:blip r:embed="rId2" cstate="print"/>
          <a:stretch>
            <a:fillRect/>
          </a:stretch>
        </p:blipFill>
        <p:spPr>
          <a:xfrm>
            <a:off x="285720" y="2643182"/>
            <a:ext cx="2857520" cy="3214710"/>
          </a:xfrm>
          <a:prstGeom prst="ellipse">
            <a:avLst/>
          </a:prstGeom>
          <a:ln>
            <a:noFill/>
          </a:ln>
          <a:effectLst>
            <a:softEdge rad="112500"/>
          </a:effectLst>
        </p:spPr>
      </p:pic>
      <p:pic>
        <p:nvPicPr>
          <p:cNvPr id="7" name="Рисунок 6" descr="images (9).jpg"/>
          <p:cNvPicPr>
            <a:picLocks noChangeAspect="1"/>
          </p:cNvPicPr>
          <p:nvPr/>
        </p:nvPicPr>
        <p:blipFill>
          <a:blip r:embed="rId3" cstate="print"/>
          <a:stretch>
            <a:fillRect/>
          </a:stretch>
        </p:blipFill>
        <p:spPr>
          <a:xfrm>
            <a:off x="3286116" y="2714620"/>
            <a:ext cx="2786082" cy="3214710"/>
          </a:xfrm>
          <a:prstGeom prst="ellipse">
            <a:avLst/>
          </a:prstGeom>
          <a:ln>
            <a:noFill/>
          </a:ln>
          <a:effectLst>
            <a:softEdge rad="112500"/>
          </a:effectLst>
        </p:spPr>
      </p:pic>
      <p:pic>
        <p:nvPicPr>
          <p:cNvPr id="9" name="Рисунок 8" descr="скачанные файлы (2).jpg"/>
          <p:cNvPicPr>
            <a:picLocks noChangeAspect="1"/>
          </p:cNvPicPr>
          <p:nvPr/>
        </p:nvPicPr>
        <p:blipFill>
          <a:blip r:embed="rId4" cstate="print"/>
          <a:stretch>
            <a:fillRect/>
          </a:stretch>
        </p:blipFill>
        <p:spPr>
          <a:xfrm>
            <a:off x="6215074" y="2571744"/>
            <a:ext cx="2643206" cy="321471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500034" y="1285860"/>
            <a:ext cx="4038600" cy="4929222"/>
          </a:xfrm>
        </p:spPr>
        <p:txBody>
          <a:bodyPr>
            <a:normAutofit fontScale="92500"/>
          </a:bodyPr>
          <a:lstStyle/>
          <a:p>
            <a:pPr>
              <a:buNone/>
            </a:pPr>
            <a:r>
              <a:rPr lang="uk-UA" dirty="0" smtClean="0"/>
              <a:t>   В ДИТИНСТВІ ПУШКІНА ВИХОВУВАЛА  НЯНЯ – ОРИНА РОДІОНІВНА. ХОЧА ВОНА БУЛА КРІПОСНОЮ І НЕ ЗНАЛА ГРАМОТИ, АЛЕ ВМІЛА НАПРОЧУД ЦІКАВО ТА ЗАХОПЛЮЮЧЕ РОЗПОВІДАТИ НАРОДНІ КАЗКИ, ЛЕГЕНДИ БИЛИНИ.</a:t>
            </a:r>
          </a:p>
          <a:p>
            <a:pPr>
              <a:buNone/>
            </a:pPr>
            <a:r>
              <a:rPr lang="uk-UA" dirty="0" smtClean="0"/>
              <a:t>   НАВІТЬ ДІСТАВШИ ВОЛЮ, ВОНА НЕ ПОКИНУЛА БУДИНОК ПУШКІНИХ.</a:t>
            </a:r>
            <a:endParaRPr lang="ru-RU" dirty="0"/>
          </a:p>
        </p:txBody>
      </p:sp>
      <p:pic>
        <p:nvPicPr>
          <p:cNvPr id="5" name="Содержимое 4" descr="скачанные файлы (3).jpg"/>
          <p:cNvPicPr>
            <a:picLocks noGrp="1" noChangeAspect="1"/>
          </p:cNvPicPr>
          <p:nvPr>
            <p:ph sz="half" idx="2"/>
          </p:nvPr>
        </p:nvPicPr>
        <p:blipFill>
          <a:blip r:embed="rId2" cstate="print"/>
          <a:srcRect t="16658" b="16658"/>
          <a:stretch>
            <a:fillRect/>
          </a:stretch>
        </p:blipFill>
        <p:spPr>
          <a:xfrm>
            <a:off x="5000628" y="1785926"/>
            <a:ext cx="3500462" cy="4000528"/>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1142976" y="1000108"/>
            <a:ext cx="4038600" cy="2294733"/>
          </a:xfrm>
        </p:spPr>
        <p:txBody>
          <a:bodyPr>
            <a:normAutofit lnSpcReduction="10000"/>
          </a:bodyPr>
          <a:lstStyle/>
          <a:p>
            <a:r>
              <a:rPr lang="uk-UA" dirty="0" smtClean="0"/>
              <a:t>ДУЖЕ ЛЮБИВ ОЛЕКСАНДР СЕРГІЙОВИЧ І БАБУСЮ – МАРІЮ ОЛЕКСІЇВНУ ГАННІБАЛ,</a:t>
            </a:r>
            <a:endParaRPr lang="ru-RU" dirty="0"/>
          </a:p>
        </p:txBody>
      </p:sp>
      <p:sp>
        <p:nvSpPr>
          <p:cNvPr id="4" name="Содержимое 3"/>
          <p:cNvSpPr>
            <a:spLocks noGrp="1"/>
          </p:cNvSpPr>
          <p:nvPr>
            <p:ph sz="half" idx="2"/>
          </p:nvPr>
        </p:nvSpPr>
        <p:spPr>
          <a:xfrm>
            <a:off x="4214810" y="3929066"/>
            <a:ext cx="4038600" cy="2294733"/>
          </a:xfrm>
        </p:spPr>
        <p:txBody>
          <a:bodyPr>
            <a:normAutofit lnSpcReduction="10000"/>
          </a:bodyPr>
          <a:lstStyle/>
          <a:p>
            <a:r>
              <a:rPr lang="uk-UA" dirty="0" smtClean="0"/>
              <a:t>ЯКА РОЗПОВІДАЛА ЙОМУ ПРО МИНУЛЕ, ПРО ЦАРЯ ПЕТРА І, ПРО ПРИГОДИ ПРАДІДА АБРАМА ПЕТРОВИЧА ГАННІБАЛ.</a:t>
            </a:r>
            <a:endParaRPr lang="ru-RU" dirty="0"/>
          </a:p>
        </p:txBody>
      </p:sp>
      <p:pic>
        <p:nvPicPr>
          <p:cNvPr id="5" name="Содержимое 6" descr="images (10).jpg"/>
          <p:cNvPicPr>
            <a:picLocks noChangeAspect="1"/>
          </p:cNvPicPr>
          <p:nvPr/>
        </p:nvPicPr>
        <p:blipFill>
          <a:blip r:embed="rId2" cstate="print"/>
          <a:stretch>
            <a:fillRect/>
          </a:stretch>
        </p:blipFill>
        <p:spPr>
          <a:xfrm rot="21084417">
            <a:off x="785786" y="3500438"/>
            <a:ext cx="2643206" cy="271464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Содержимое 7" descr="скачанные файлы (4).jpg"/>
          <p:cNvPicPr>
            <a:picLocks noChangeAspect="1"/>
          </p:cNvPicPr>
          <p:nvPr/>
        </p:nvPicPr>
        <p:blipFill>
          <a:blip r:embed="rId3" cstate="print"/>
          <a:stretch>
            <a:fillRect/>
          </a:stretch>
        </p:blipFill>
        <p:spPr>
          <a:xfrm rot="352314">
            <a:off x="5715008" y="928670"/>
            <a:ext cx="2571768" cy="257176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714356"/>
            <a:ext cx="7429552" cy="5572164"/>
          </a:xfrm>
        </p:spPr>
        <p:txBody>
          <a:bodyPr>
            <a:normAutofit fontScale="90000"/>
          </a:bodyPr>
          <a:lstStyle/>
          <a:p>
            <a:r>
              <a:rPr lang="uk-UA" sz="3600" dirty="0" smtClean="0"/>
              <a:t/>
            </a:r>
            <a:br>
              <a:rPr lang="uk-UA" sz="3600" dirty="0" smtClean="0"/>
            </a:br>
            <a:r>
              <a:rPr lang="uk-UA" sz="3600" dirty="0" smtClean="0"/>
              <a:t/>
            </a:r>
            <a:br>
              <a:rPr lang="uk-UA" sz="3600" dirty="0" smtClean="0"/>
            </a:br>
            <a:r>
              <a:rPr lang="uk-UA" sz="3600" dirty="0" smtClean="0"/>
              <a:t/>
            </a:r>
            <a:br>
              <a:rPr lang="uk-UA" sz="3600" dirty="0" smtClean="0"/>
            </a:br>
            <a:r>
              <a:rPr lang="uk-UA" sz="3600" dirty="0" smtClean="0"/>
              <a:t/>
            </a:r>
            <a:br>
              <a:rPr lang="uk-UA" sz="3600" dirty="0" smtClean="0"/>
            </a:br>
            <a:r>
              <a:rPr lang="uk-UA" sz="3600" dirty="0" smtClean="0"/>
              <a:t/>
            </a:r>
            <a:br>
              <a:rPr lang="uk-UA" sz="3600" dirty="0" smtClean="0"/>
            </a:br>
            <a:r>
              <a:rPr lang="uk-UA" sz="3600" dirty="0" smtClean="0"/>
              <a:t/>
            </a:r>
            <a:br>
              <a:rPr lang="uk-UA" sz="3600" dirty="0" smtClean="0"/>
            </a:br>
            <a:r>
              <a:rPr lang="uk-UA" sz="3600" dirty="0" smtClean="0"/>
              <a:t/>
            </a:r>
            <a:br>
              <a:rPr lang="uk-UA" sz="3600" dirty="0" smtClean="0"/>
            </a:br>
            <a:r>
              <a:rPr lang="uk-UA" sz="3600" dirty="0" smtClean="0"/>
              <a:t/>
            </a:r>
            <a:br>
              <a:rPr lang="uk-UA" sz="3600" dirty="0" smtClean="0"/>
            </a:br>
            <a:r>
              <a:rPr lang="uk-UA" sz="3100" dirty="0" smtClean="0"/>
              <a:t>КОЛИ ДІТИ ПІДРОСЛИ ДО НИХ БУЛИ ЗАПРОШЕНІ ГУВЕРНЕРИ ( ДОМАШНІ ВЧИТЕЛІ )</a:t>
            </a:r>
            <a:r>
              <a:rPr lang="uk-UA" sz="3600" dirty="0" smtClean="0"/>
              <a:t/>
            </a:r>
            <a:br>
              <a:rPr lang="uk-UA" sz="3600" dirty="0" smtClean="0"/>
            </a:br>
            <a:r>
              <a:rPr lang="uk-UA" sz="3600" dirty="0" smtClean="0"/>
              <a:t/>
            </a:r>
            <a:br>
              <a:rPr lang="uk-UA" sz="3600" dirty="0" smtClean="0"/>
            </a:br>
            <a:r>
              <a:rPr lang="ru-RU" sz="2000" dirty="0" smtClean="0"/>
              <a:t>СПЕРВА </a:t>
            </a:r>
            <a:r>
              <a:rPr lang="en-US" sz="2000" dirty="0" smtClean="0"/>
              <a:t>MADAME </a:t>
            </a:r>
            <a:r>
              <a:rPr lang="ru-RU" sz="2000" dirty="0" smtClean="0"/>
              <a:t>ЗА </a:t>
            </a:r>
            <a:r>
              <a:rPr lang="ru-RU" sz="2000" dirty="0" smtClean="0"/>
              <a:t>НИМ </a:t>
            </a:r>
            <a:r>
              <a:rPr lang="ru-RU" sz="2000" dirty="0" smtClean="0"/>
              <a:t>ХОДИЛА,</a:t>
            </a:r>
            <a:br>
              <a:rPr lang="ru-RU" sz="2000" dirty="0" smtClean="0"/>
            </a:br>
            <a:r>
              <a:rPr lang="ru-RU" sz="2000" dirty="0" smtClean="0"/>
              <a:t>ПОТОМ </a:t>
            </a:r>
            <a:r>
              <a:rPr lang="en-US" sz="2000" dirty="0" smtClean="0"/>
              <a:t>MONSIEUR </a:t>
            </a:r>
            <a:r>
              <a:rPr lang="ru-RU" sz="2000" dirty="0" smtClean="0"/>
              <a:t>ЕЕ СМЕНИЛ.</a:t>
            </a:r>
            <a:br>
              <a:rPr lang="ru-RU" sz="2000" dirty="0" smtClean="0"/>
            </a:br>
            <a:r>
              <a:rPr lang="ru-RU" sz="2000" dirty="0" smtClean="0"/>
              <a:t>РЕБЕНОК БЫЛ РЕЗОВ, НО МИЛ.</a:t>
            </a:r>
            <a:br>
              <a:rPr lang="ru-RU" sz="2000" dirty="0" smtClean="0"/>
            </a:br>
            <a:r>
              <a:rPr lang="ru-RU" sz="2000" dirty="0" smtClean="0"/>
              <a:t/>
            </a:r>
            <a:br>
              <a:rPr lang="ru-RU" sz="2000" dirty="0" smtClean="0"/>
            </a:br>
            <a:r>
              <a:rPr lang="en-US" sz="2000" dirty="0" smtClean="0"/>
              <a:t>MONSIEUR</a:t>
            </a:r>
            <a:r>
              <a:rPr lang="ru-RU" sz="2000" dirty="0" smtClean="0"/>
              <a:t>, ФРАНЦУЗ УБОГИЙ,</a:t>
            </a:r>
            <a:br>
              <a:rPr lang="ru-RU" sz="2000" dirty="0" smtClean="0"/>
            </a:br>
            <a:r>
              <a:rPr lang="ru-RU" sz="2000" dirty="0" smtClean="0"/>
              <a:t>ЧТОБ НЕ ИЗМУЧИЛОСЬ ДИТЯ,</a:t>
            </a:r>
            <a:br>
              <a:rPr lang="ru-RU" sz="2000" dirty="0" smtClean="0"/>
            </a:br>
            <a:r>
              <a:rPr lang="ru-RU" sz="2000" dirty="0" smtClean="0"/>
              <a:t>УЧИЛ ЕГО ВСЕМУ ШУТЯ,</a:t>
            </a:r>
            <a:br>
              <a:rPr lang="ru-RU" sz="2000" dirty="0" smtClean="0"/>
            </a:br>
            <a:r>
              <a:rPr lang="ru-RU" sz="2000" dirty="0" smtClean="0"/>
              <a:t>НЕ ДОКУЧАЛ МОРАЛЬЮ СТРОГОЙ,</a:t>
            </a:r>
            <a:br>
              <a:rPr lang="ru-RU" sz="2000" dirty="0" smtClean="0"/>
            </a:br>
            <a:r>
              <a:rPr lang="ru-RU" sz="2000" dirty="0" smtClean="0"/>
              <a:t>СЛЕГКА ЗА ШАЛОСТИ БРАНИЛ</a:t>
            </a:r>
            <a:br>
              <a:rPr lang="ru-RU" sz="2000" dirty="0" smtClean="0"/>
            </a:br>
            <a:r>
              <a:rPr lang="ru-RU" sz="2000" dirty="0" smtClean="0"/>
              <a:t>И В ЛЕТНИЙ САД ГУЛЯТЬ ВОДИЛ.</a:t>
            </a:r>
            <a:br>
              <a:rPr lang="ru-RU" sz="2000" dirty="0" smtClean="0"/>
            </a:br>
            <a:r>
              <a:rPr lang="ru-RU" sz="2000" dirty="0" smtClean="0"/>
              <a:t/>
            </a:r>
            <a:br>
              <a:rPr lang="ru-RU" sz="2000" dirty="0" smtClean="0"/>
            </a:br>
            <a:r>
              <a:rPr lang="ru-RU" sz="2000" dirty="0" smtClean="0"/>
              <a:t>КОГДА ЖЕ ЮНОСТИ МЯТЕЖНОЙ</a:t>
            </a:r>
            <a:br>
              <a:rPr lang="ru-RU" sz="2000" dirty="0" smtClean="0"/>
            </a:br>
            <a:r>
              <a:rPr lang="ru-RU" sz="2000" dirty="0" smtClean="0"/>
              <a:t>ПРИШЛА ЕВГЕНИЮ ПОРА,</a:t>
            </a:r>
            <a:br>
              <a:rPr lang="ru-RU" sz="2000" dirty="0" smtClean="0"/>
            </a:br>
            <a:r>
              <a:rPr lang="ru-RU" sz="2000" dirty="0" smtClean="0"/>
              <a:t>ПОРА НАДЕЖД И ГРУСТИ НЕЖНОЙ,</a:t>
            </a:r>
            <a:br>
              <a:rPr lang="ru-RU" sz="2000" dirty="0" smtClean="0"/>
            </a:br>
            <a:r>
              <a:rPr lang="en-US" sz="2000" dirty="0" smtClean="0"/>
              <a:t>MONSINUER </a:t>
            </a:r>
            <a:r>
              <a:rPr lang="ru-RU" sz="2000" dirty="0" smtClean="0"/>
              <a:t>ПРОГНАЛИ СО ДВОРА…</a:t>
            </a:r>
            <a:endParaRPr lang="ru-RU" sz="2000" dirty="0"/>
          </a:p>
        </p:txBody>
      </p:sp>
      <p:pic>
        <p:nvPicPr>
          <p:cNvPr id="4" name="Содержимое 4" descr="images (11).jpg"/>
          <p:cNvPicPr>
            <a:picLocks noGrp="1" noChangeAspect="1"/>
          </p:cNvPicPr>
          <p:nvPr>
            <p:ph idx="1"/>
          </p:nvPr>
        </p:nvPicPr>
        <p:blipFill>
          <a:blip r:embed="rId2" cstate="print"/>
          <a:stretch>
            <a:fillRect/>
          </a:stretch>
        </p:blipFill>
        <p:spPr>
          <a:xfrm>
            <a:off x="5643570" y="2428868"/>
            <a:ext cx="2786082" cy="328614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0"/>
            <a:ext cx="7851648" cy="1828800"/>
          </a:xfrm>
        </p:spPr>
        <p:txBody>
          <a:bodyPr>
            <a:normAutofit/>
          </a:bodyPr>
          <a:lstStyle/>
          <a:p>
            <a:r>
              <a:rPr lang="uk-UA" sz="4800" dirty="0" smtClean="0"/>
              <a:t>ЦАРСЬКОСІЛЬСЬКИЙ ЛІЦЕЙ</a:t>
            </a:r>
            <a:endParaRPr lang="ru-RU" sz="4800" dirty="0"/>
          </a:p>
        </p:txBody>
      </p:sp>
      <p:sp>
        <p:nvSpPr>
          <p:cNvPr id="3" name="Подзаголовок 2"/>
          <p:cNvSpPr>
            <a:spLocks noGrp="1"/>
          </p:cNvSpPr>
          <p:nvPr>
            <p:ph type="subTitle" idx="1"/>
          </p:nvPr>
        </p:nvSpPr>
        <p:spPr>
          <a:xfrm>
            <a:off x="928662" y="5000636"/>
            <a:ext cx="7854696" cy="1714488"/>
          </a:xfrm>
        </p:spPr>
        <p:txBody>
          <a:bodyPr>
            <a:normAutofit lnSpcReduction="10000"/>
          </a:bodyPr>
          <a:lstStyle/>
          <a:p>
            <a:r>
              <a:rPr lang="uk-UA" dirty="0" smtClean="0"/>
              <a:t>ЛІЦЕЙ БУВ ЗАДУМАНИЙ ЦАРЕМ ЯК УЧБОВИЙ ЗАКЛАД</a:t>
            </a:r>
          </a:p>
          <a:p>
            <a:r>
              <a:rPr lang="uk-UA" dirty="0" smtClean="0"/>
              <a:t>ДЛЯ ЙОГО СИНІВ. СЮДИ ПРИЙМАЛИ ДІТЕЙ З НАЙВІДОМІШИХ ДВОРЯНСЬКИХ РОДИН.</a:t>
            </a:r>
          </a:p>
          <a:p>
            <a:r>
              <a:rPr lang="uk-UA" dirty="0" smtClean="0"/>
              <a:t>ЛІЦЕЙ РОЗМІЩУВАВСЯ У ФЛІГЕЛІ З 1811 ПО 1843 РР.</a:t>
            </a:r>
            <a:endParaRPr lang="ru-RU" dirty="0"/>
          </a:p>
        </p:txBody>
      </p:sp>
      <p:pic>
        <p:nvPicPr>
          <p:cNvPr id="4" name="Рисунок 3" descr="images (12).jpg"/>
          <p:cNvPicPr>
            <a:picLocks noChangeAspect="1"/>
          </p:cNvPicPr>
          <p:nvPr/>
        </p:nvPicPr>
        <p:blipFill>
          <a:blip r:embed="rId2" cstate="print"/>
          <a:stretch>
            <a:fillRect/>
          </a:stretch>
        </p:blipFill>
        <p:spPr>
          <a:xfrm>
            <a:off x="2000232" y="1857364"/>
            <a:ext cx="5643602" cy="292895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000108"/>
            <a:ext cx="5214974" cy="5072098"/>
          </a:xfrm>
        </p:spPr>
        <p:txBody>
          <a:bodyPr>
            <a:normAutofit fontScale="90000"/>
          </a:bodyPr>
          <a:lstStyle/>
          <a:p>
            <a:r>
              <a:rPr lang="uk-UA" sz="2400" dirty="0" smtClean="0"/>
              <a:t>19 ЖОВТНЯ 1811 РОКУ В НАДЗВИЧАЙНО</a:t>
            </a:r>
            <a:br>
              <a:rPr lang="uk-UA" sz="2400" dirty="0" smtClean="0"/>
            </a:br>
            <a:r>
              <a:rPr lang="uk-UA" sz="2400" dirty="0" smtClean="0"/>
              <a:t>УРОЧИСТІЙ ОБСТАНОВЦІ </a:t>
            </a:r>
            <a:r>
              <a:rPr lang="uk-UA" sz="2400" dirty="0" smtClean="0"/>
              <a:t>, У </a:t>
            </a:r>
            <a:r>
              <a:rPr lang="uk-UA" sz="2400" dirty="0" smtClean="0"/>
              <a:t>ПРИСУТНОСТІ </a:t>
            </a:r>
            <a:r>
              <a:rPr lang="uk-UA" sz="2400" dirty="0" smtClean="0"/>
              <a:t>САМОГО ГОСУДАРЯ ІМПЕРАТОРА </a:t>
            </a:r>
            <a:r>
              <a:rPr lang="uk-UA" sz="2400" dirty="0" smtClean="0"/>
              <a:t>ОЛЕКСАНДРА </a:t>
            </a:r>
            <a:r>
              <a:rPr lang="uk-UA" sz="2400" dirty="0" smtClean="0"/>
              <a:t>І, </a:t>
            </a:r>
            <a:r>
              <a:rPr lang="uk-UA" sz="2400" dirty="0" smtClean="0"/>
              <a:t>В ЦАРСЬКОМУ СЕЛІ ПІД ПЕТЕРБУРГОМ БУВ ВІДКРИТИЙ ЛІЦЕЙ.</a:t>
            </a:r>
            <a:br>
              <a:rPr lang="uk-UA" sz="2400" dirty="0" smtClean="0"/>
            </a:br>
            <a:r>
              <a:rPr lang="uk-UA" sz="2400" dirty="0" smtClean="0"/>
              <a:t/>
            </a:r>
            <a:br>
              <a:rPr lang="uk-UA" sz="2400" dirty="0" smtClean="0"/>
            </a:br>
            <a:r>
              <a:rPr lang="uk-UA" sz="2400" dirty="0" smtClean="0"/>
              <a:t>СЕРЕД 30-ТИ УЧНІВ – ТІ, ЧИЇ ІМЕНА ЗГОДОМ УВІЙДУТЬ В ІСТОРІЮ РОСІЇ:</a:t>
            </a:r>
            <a:br>
              <a:rPr lang="uk-UA" sz="2400" dirty="0" smtClean="0"/>
            </a:br>
            <a:r>
              <a:rPr lang="uk-UA" sz="2400" dirty="0" smtClean="0"/>
              <a:t>-ПОЕТ І ЖУРНАЛІСТ  АНТОН ДЕЛЬВІГ,</a:t>
            </a:r>
            <a:br>
              <a:rPr lang="uk-UA" sz="2400" dirty="0" smtClean="0"/>
            </a:br>
            <a:r>
              <a:rPr lang="uk-UA" sz="2400" dirty="0" smtClean="0"/>
              <a:t>-ДИПЛОМАТ, </a:t>
            </a:r>
            <a:r>
              <a:rPr lang="uk-UA" sz="2400" dirty="0" smtClean="0"/>
              <a:t>КАНЦЛЕР </a:t>
            </a:r>
            <a:r>
              <a:rPr lang="uk-UA" sz="2400" dirty="0" smtClean="0"/>
              <a:t>ОЛЕКСАНДР ГОРЧАКОВ,</a:t>
            </a:r>
            <a:br>
              <a:rPr lang="uk-UA" sz="2400" dirty="0" smtClean="0"/>
            </a:br>
            <a:r>
              <a:rPr lang="uk-UA" sz="2400" dirty="0" smtClean="0"/>
              <a:t>-ДЕКАБРИСТ ІВАН ПУЩИН, </a:t>
            </a:r>
            <a:br>
              <a:rPr lang="uk-UA" sz="2400" dirty="0" smtClean="0"/>
            </a:br>
            <a:r>
              <a:rPr lang="uk-UA" sz="2400" dirty="0" smtClean="0"/>
              <a:t>-ПОЕТ ОЛЕКСАНДР ПУШКІН.</a:t>
            </a:r>
            <a:endParaRPr lang="ru-RU" sz="2400" dirty="0"/>
          </a:p>
        </p:txBody>
      </p:sp>
      <p:pic>
        <p:nvPicPr>
          <p:cNvPr id="6" name="Содержимое 5" descr="скачанные файлы (6).jpg"/>
          <p:cNvPicPr>
            <a:picLocks noGrp="1" noChangeAspect="1"/>
          </p:cNvPicPr>
          <p:nvPr>
            <p:ph sz="half" idx="1"/>
          </p:nvPr>
        </p:nvPicPr>
        <p:blipFill>
          <a:blip r:embed="rId2" cstate="print"/>
          <a:stretch>
            <a:fillRect/>
          </a:stretch>
        </p:blipFill>
        <p:spPr>
          <a:xfrm>
            <a:off x="5572132" y="4357694"/>
            <a:ext cx="2976565" cy="1743075"/>
          </a:xfrm>
        </p:spPr>
      </p:pic>
      <p:pic>
        <p:nvPicPr>
          <p:cNvPr id="5" name="Содержимое 4" descr="images (13).jpg"/>
          <p:cNvPicPr>
            <a:picLocks noGrp="1" noChangeAspect="1"/>
          </p:cNvPicPr>
          <p:nvPr>
            <p:ph sz="half" idx="2"/>
          </p:nvPr>
        </p:nvPicPr>
        <p:blipFill>
          <a:blip r:embed="rId3" cstate="print"/>
          <a:stretch>
            <a:fillRect/>
          </a:stretch>
        </p:blipFill>
        <p:spPr>
          <a:xfrm>
            <a:off x="5643570" y="1500174"/>
            <a:ext cx="2928958" cy="20002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1285860"/>
            <a:ext cx="8229600" cy="1143000"/>
          </a:xfrm>
        </p:spPr>
        <p:txBody>
          <a:bodyPr>
            <a:noAutofit/>
          </a:bodyPr>
          <a:lstStyle/>
          <a:p>
            <a:r>
              <a:rPr lang="uk-UA" sz="3600" dirty="0" smtClean="0"/>
              <a:t>У 12 РОКІВ ПУШКІН ПОСТУПИВ У ЦАРСЬКОСІЛЬСЬКИЙ ЛІЦЕЙ, ДЕ ПРОВЧИВСЯ 6 РОКІВ</a:t>
            </a:r>
            <a:endParaRPr lang="ru-RU" sz="3600" dirty="0"/>
          </a:p>
        </p:txBody>
      </p:sp>
      <p:pic>
        <p:nvPicPr>
          <p:cNvPr id="6" name="Содержимое 5" descr="images (15).jpg"/>
          <p:cNvPicPr>
            <a:picLocks noGrp="1" noChangeAspect="1"/>
          </p:cNvPicPr>
          <p:nvPr>
            <p:ph idx="1"/>
          </p:nvPr>
        </p:nvPicPr>
        <p:blipFill>
          <a:blip r:embed="rId2" cstate="print"/>
          <a:stretch>
            <a:fillRect/>
          </a:stretch>
        </p:blipFill>
        <p:spPr>
          <a:xfrm>
            <a:off x="6000760" y="2714620"/>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Рисунок 6" descr="images (16).jpg"/>
          <p:cNvPicPr>
            <a:picLocks noChangeAspect="1"/>
          </p:cNvPicPr>
          <p:nvPr/>
        </p:nvPicPr>
        <p:blipFill>
          <a:blip r:embed="rId3" cstate="print"/>
          <a:stretch>
            <a:fillRect/>
          </a:stretch>
        </p:blipFill>
        <p:spPr>
          <a:xfrm>
            <a:off x="3143240" y="2786058"/>
            <a:ext cx="2466975" cy="18478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8" name="Рисунок 7" descr="images (17).jpg"/>
          <p:cNvPicPr>
            <a:picLocks noChangeAspect="1"/>
          </p:cNvPicPr>
          <p:nvPr/>
        </p:nvPicPr>
        <p:blipFill>
          <a:blip r:embed="rId4" cstate="print"/>
          <a:stretch>
            <a:fillRect/>
          </a:stretch>
        </p:blipFill>
        <p:spPr>
          <a:xfrm>
            <a:off x="214282" y="2928934"/>
            <a:ext cx="2619375" cy="17430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 name="Рисунок 8" descr="images (18).jpg"/>
          <p:cNvPicPr>
            <a:picLocks noChangeAspect="1"/>
          </p:cNvPicPr>
          <p:nvPr/>
        </p:nvPicPr>
        <p:blipFill>
          <a:blip r:embed="rId5" cstate="print"/>
          <a:stretch>
            <a:fillRect/>
          </a:stretch>
        </p:blipFill>
        <p:spPr>
          <a:xfrm>
            <a:off x="1571604" y="4572008"/>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Рисунок 9" descr="images (20).jpg"/>
          <p:cNvPicPr>
            <a:picLocks noChangeAspect="1"/>
          </p:cNvPicPr>
          <p:nvPr/>
        </p:nvPicPr>
        <p:blipFill>
          <a:blip r:embed="rId6" cstate="print"/>
          <a:stretch>
            <a:fillRect/>
          </a:stretch>
        </p:blipFill>
        <p:spPr>
          <a:xfrm>
            <a:off x="5429256" y="4500570"/>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TotalTime>
  <Words>504</Words>
  <Application>Microsoft Office PowerPoint</Application>
  <PresentationFormat>Экран (4:3)</PresentationFormat>
  <Paragraphs>62</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СОНЦЕ РОСІЙСЬКОЇ ПОЕЗІЇ  </vt:lpstr>
      <vt:lpstr>Презентация PowerPoint</vt:lpstr>
      <vt:lpstr>    В СІМ’Ї БУЛО ТРОЄ ДІТЕЙ  ОЛЕКСАНДР               ОЛЬГА                         ЛЕВ</vt:lpstr>
      <vt:lpstr>Презентация PowerPoint</vt:lpstr>
      <vt:lpstr>Презентация PowerPoint</vt:lpstr>
      <vt:lpstr>        КОЛИ ДІТИ ПІДРОСЛИ ДО НИХ БУЛИ ЗАПРОШЕНІ ГУВЕРНЕРИ ( ДОМАШНІ ВЧИТЕЛІ )  СПЕРВА MADAME ЗА НИМ ХОДИЛА, ПОТОМ MONSIEUR ЕЕ СМЕНИЛ. РЕБЕНОК БЫЛ РЕЗОВ, НО МИЛ.  MONSIEUR, ФРАНЦУЗ УБОГИЙ, ЧТОБ НЕ ИЗМУЧИЛОСЬ ДИТЯ, УЧИЛ ЕГО ВСЕМУ ШУТЯ, НЕ ДОКУЧАЛ МОРАЛЬЮ СТРОГОЙ, СЛЕГКА ЗА ШАЛОСТИ БРАНИЛ И В ЛЕТНИЙ САД ГУЛЯТЬ ВОДИЛ.  КОГДА ЖЕ ЮНОСТИ МЯТЕЖНОЙ ПРИШЛА ЕВГЕНИЮ ПОРА, ПОРА НАДЕЖД И ГРУСТИ НЕЖНОЙ, MONSINUER ПРОГНАЛИ СО ДВОРА…</vt:lpstr>
      <vt:lpstr>ЦАРСЬКОСІЛЬСЬКИЙ ЛІЦЕЙ</vt:lpstr>
      <vt:lpstr>19 ЖОВТНЯ 1811 РОКУ В НАДЗВИЧАЙНО УРОЧИСТІЙ ОБСТАНОВЦІ , У ПРИСУТНОСТІ САМОГО ГОСУДАРЯ ІМПЕРАТОРА ОЛЕКСАНДРА І, В ЦАРСЬКОМУ СЕЛІ ПІД ПЕТЕРБУРГОМ БУВ ВІДКРИТИЙ ЛІЦЕЙ.  СЕРЕД 30-ТИ УЧНІВ – ТІ, ЧИЇ ІМЕНА ЗГОДОМ УВІЙДУТЬ В ІСТОРІЮ РОСІЇ: -ПОЕТ І ЖУРНАЛІСТ  АНТОН ДЕЛЬВІГ, -ДИПЛОМАТ, КАНЦЛЕР ОЛЕКСАНДР ГОРЧАКОВ, -ДЕКАБРИСТ ІВАН ПУЩИН,  -ПОЕТ ОЛЕКСАНДР ПУШКІН.</vt:lpstr>
      <vt:lpstr>У 12 РОКІВ ПУШКІН ПОСТУПИВ У ЦАРСЬКОСІЛЬСЬКИЙ ЛІЦЕЙ, ДЕ ПРОВЧИВСЯ 6 РОКІВ</vt:lpstr>
      <vt:lpstr>         РЕЖИМ ДНЯ  ЛІЦЕЮ</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админ</dc:creator>
  <cp:lastModifiedBy>Admin</cp:lastModifiedBy>
  <cp:revision>28</cp:revision>
  <dcterms:created xsi:type="dcterms:W3CDTF">2015-02-23T17:02:44Z</dcterms:created>
  <dcterms:modified xsi:type="dcterms:W3CDTF">2015-02-24T03:57:09Z</dcterms:modified>
</cp:coreProperties>
</file>